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MapoDPP" panose="020B0600000101010101" charset="-127"/>
      <p:regular r:id="rId11"/>
    </p:embeddedFont>
    <p:embeddedFont>
      <p:font typeface="Pretendard Bold" panose="020B0600000101010101" charset="-127"/>
      <p:bold r:id="rId12"/>
    </p:embeddedFont>
    <p:embeddedFont>
      <p:font typeface="Pretendard Light" panose="020B0600000101010101" charset="-127"/>
      <p:regular r:id="rId13"/>
    </p:embeddedFont>
    <p:embeddedFont>
      <p:font typeface="Pretendard SemiBold" panose="020B0600000101010101" charset="-127"/>
      <p:bold r:id="rId14"/>
    </p:embeddedFont>
    <p:embeddedFont>
      <p:font typeface="Cinzel Bold" panose="020B0600000101010101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MSEONU/2025-Hybrid/blob/main/1105/PRODUCE.md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hyperlink" Target="https://github.com/LIMSEONU/2025-Hybrid/blob/main/1105/GUIDE.md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39.png"/><Relationship Id="rId4" Type="http://schemas.openxmlformats.org/officeDocument/2006/relationships/image" Target="../media/image5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112000" y="-3556000"/>
            <a:ext cx="10172700" cy="2263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65300"/>
            <a:ext cx="2908300" cy="29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7487900" y="9893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0" y="8585200"/>
            <a:ext cx="1117600" cy="130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0800" y="8851900"/>
            <a:ext cx="381000" cy="381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88100" y="2882900"/>
            <a:ext cx="3581400" cy="482600"/>
          </a:xfrm>
          <a:prstGeom prst="rect">
            <a:avLst/>
          </a:prstGeom>
        </p:spPr>
        <p:txBody>
          <a:bodyPr lIns="0" tIns="30479" rIns="0" bIns="30479" rtlCol="0" anchor="ctr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98800" y="5918200"/>
            <a:ext cx="5829300" cy="1879600"/>
          </a:xfrm>
          <a:prstGeom prst="rect">
            <a:avLst/>
          </a:prstGeom>
        </p:spPr>
        <p:txBody>
          <a:bodyPr lIns="0" tIns="0" rIns="0" bIns="118533" rtlCol="0" anchor="b"/>
          <a:lstStyle/>
          <a:p>
            <a:pPr lvl="0" algn="l">
              <a:lnSpc>
                <a:spcPct val="99600"/>
              </a:lnSpc>
            </a:pPr>
            <a:r>
              <a:rPr lang="en" sz="10579" b="0" i="0" u="none" strike="noStrike" spc="-106">
                <a:solidFill>
                  <a:srgbClr val="242424"/>
                </a:solidFill>
                <a:latin typeface="MapoDPP"/>
              </a:rPr>
              <a:t>Hybrid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33600" y="11836400"/>
            <a:ext cx="10325100" cy="457200"/>
          </a:xfrm>
          <a:prstGeom prst="rect">
            <a:avLst/>
          </a:prstGeom>
        </p:spPr>
        <p:txBody>
          <a:bodyPr lIns="0" tIns="592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6" b="0" i="0" u="none" strike="noStrike">
                <a:solidFill>
                  <a:srgbClr val="242424"/>
                </a:solidFill>
                <a:latin typeface="Pretendard SemiBold"/>
              </a:rPr>
              <a:t>202129508</a:t>
            </a:r>
            <a:r>
              <a:rPr lang="ko-KR" sz="2606" b="0" i="0" u="none" strike="noStrike">
                <a:solidFill>
                  <a:srgbClr val="242424"/>
                </a:solidFill>
                <a:ea typeface="Pretendard SemiBold"/>
              </a:rPr>
              <a:t>임선우</a:t>
            </a:r>
            <a:r>
              <a:rPr lang="en-US" sz="2606" b="0" i="0" u="none" strike="noStrike">
                <a:solidFill>
                  <a:srgbClr val="242424"/>
                </a:solidFill>
                <a:latin typeface="Pretendard SemiBold"/>
              </a:rPr>
              <a:t>  202229016</a:t>
            </a:r>
            <a:r>
              <a:rPr lang="ko-KR" sz="2606" b="0" i="0" u="none" strike="noStrike">
                <a:solidFill>
                  <a:srgbClr val="242424"/>
                </a:solidFill>
                <a:ea typeface="Pretendard SemiBold"/>
              </a:rPr>
              <a:t>권법진</a:t>
            </a:r>
            <a:r>
              <a:rPr lang="en-US" sz="2606" b="0" i="0" u="none" strike="noStrike">
                <a:solidFill>
                  <a:srgbClr val="242424"/>
                </a:solidFill>
                <a:latin typeface="Pretendard SemiBold"/>
              </a:rPr>
              <a:t> 202229018</a:t>
            </a:r>
            <a:r>
              <a:rPr lang="ko-KR" sz="2606" b="0" i="0" u="none" strike="noStrike">
                <a:solidFill>
                  <a:srgbClr val="242424"/>
                </a:solidFill>
                <a:ea typeface="Pretendard SemiBold"/>
              </a:rPr>
              <a:t>김종현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700" y="1600200"/>
            <a:ext cx="2324100" cy="328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0400" y="5232400"/>
            <a:ext cx="3022600" cy="548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098800" y="7759700"/>
            <a:ext cx="34544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4274" b="0" i="0" u="none" strike="noStrike">
                <a:solidFill>
                  <a:srgbClr val="000000"/>
                </a:solidFill>
                <a:ea typeface="Pretendard Bold"/>
              </a:rPr>
              <a:t>국립중앙박물관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800" y="7734300"/>
            <a:ext cx="73152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112000" y="-3556000"/>
            <a:ext cx="10172700" cy="2263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65300"/>
            <a:ext cx="2908300" cy="29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590800"/>
            <a:ext cx="1295400" cy="128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88100" y="2882900"/>
            <a:ext cx="3581400" cy="482600"/>
          </a:xfrm>
          <a:prstGeom prst="rect">
            <a:avLst/>
          </a:prstGeom>
        </p:spPr>
        <p:txBody>
          <a:bodyPr lIns="0" tIns="30479" rIns="0" bIns="30479" rtlCol="0" anchor="ctr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6934200"/>
            <a:ext cx="19964400" cy="502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8039100"/>
            <a:ext cx="21082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0" y="77216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프로젝트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6400" y="78486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9000" y="90932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제작툴과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AI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프롬프트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29000" y="104648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GitHub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호스팅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가이드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6400" y="92202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66400" y="105918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2600" y="77216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협업툴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및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회의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20000" y="78486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82600" y="90932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단계별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제작과정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00" y="9423400"/>
            <a:ext cx="2108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10795000"/>
            <a:ext cx="21082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0" y="8051800"/>
            <a:ext cx="21082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3200" y="9423400"/>
            <a:ext cx="2108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0500" y="10795000"/>
            <a:ext cx="21082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182600" y="10464800"/>
            <a:ext cx="4610100" cy="660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결론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및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향후</a:t>
            </a:r>
            <a:r>
              <a:rPr lang="en-US" sz="3733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242424"/>
                </a:solidFill>
                <a:ea typeface="Pretendard Bold"/>
              </a:rPr>
              <a:t>계획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320000" y="92202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320000" y="10591800"/>
            <a:ext cx="673100" cy="431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2800" y="4318000"/>
            <a:ext cx="20231100" cy="1257300"/>
          </a:xfrm>
          <a:prstGeom prst="rect">
            <a:avLst/>
          </a:prstGeom>
        </p:spPr>
        <p:txBody>
          <a:bodyPr lIns="0" tIns="89745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7066" b="0" i="0" u="none" strike="noStrike" spc="-71">
                <a:solidFill>
                  <a:srgbClr val="242424"/>
                </a:solidFill>
                <a:ea typeface="MapoDPP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73900" y="-3289300"/>
            <a:ext cx="10236200" cy="2260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18300" y="3098800"/>
            <a:ext cx="3568700" cy="431800"/>
          </a:xfrm>
          <a:prstGeom prst="rect">
            <a:avLst/>
          </a:prstGeom>
        </p:spPr>
        <p:txBody>
          <a:bodyPr lIns="0" tIns="27093" rIns="0" bIns="27093" rtlCol="0" anchor="ctr"/>
          <a:lstStyle/>
          <a:p>
            <a:pPr lvl="0" algn="ctr">
              <a:lnSpc>
                <a:spcPct val="99600"/>
              </a:lnSpc>
            </a:pPr>
            <a:r>
              <a:rPr lang="en" sz="2133" b="0" i="0" u="none" strike="noStrike">
                <a:solidFill>
                  <a:srgbClr val="FFFFFF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5791200"/>
            <a:ext cx="3289300" cy="596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4762500"/>
            <a:ext cx="7950200" cy="381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8788400"/>
            <a:ext cx="7950200" cy="381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0700" y="8788400"/>
            <a:ext cx="79502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0800" y="5410200"/>
            <a:ext cx="7493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프로젝트</a:t>
            </a:r>
            <a:r>
              <a:rPr lang="en-US" sz="7066" b="0" i="0" u="none" strike="noStrike" spc="-7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9200" y="6273800"/>
            <a:ext cx="6985000" cy="1600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문화유산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접근성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향상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K-POP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을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비롯한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K-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컬처에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대한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유물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정보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K-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컬처를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통한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문화유산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접근성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향상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9200" y="5410200"/>
            <a:ext cx="6985000" cy="546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3066" b="0" i="0" u="none" strike="noStrike">
                <a:solidFill>
                  <a:srgbClr val="242424"/>
                </a:solidFill>
                <a:ea typeface="MapoDPP"/>
              </a:rPr>
              <a:t>홈페이지</a:t>
            </a:r>
            <a:r>
              <a:rPr lang="en-US" sz="3066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>
                <a:solidFill>
                  <a:srgbClr val="242424"/>
                </a:solidFill>
                <a:ea typeface="MapoDPP"/>
              </a:rPr>
              <a:t>제작</a:t>
            </a:r>
            <a:r>
              <a:rPr lang="en-US" sz="3066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>
                <a:solidFill>
                  <a:srgbClr val="242424"/>
                </a:solidFill>
                <a:ea typeface="MapoDPP"/>
              </a:rPr>
              <a:t>배경</a:t>
            </a:r>
            <a:r>
              <a:rPr lang="en-US" sz="3066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>
                <a:solidFill>
                  <a:srgbClr val="242424"/>
                </a:solidFill>
                <a:ea typeface="MapoDPP"/>
              </a:rPr>
              <a:t>및</a:t>
            </a:r>
            <a:r>
              <a:rPr lang="en-US" sz="3066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>
                <a:solidFill>
                  <a:srgbClr val="242424"/>
                </a:solidFill>
                <a:ea typeface="MapoDPP"/>
              </a:rPr>
              <a:t>목적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700" y="4762500"/>
            <a:ext cx="7950200" cy="3810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036800" y="6235700"/>
            <a:ext cx="6985000" cy="163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- 40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만여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점의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한국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문화유산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소장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구석기시대부터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현대까지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전시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대한민국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역사와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문화의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중심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24100" y="5410200"/>
            <a:ext cx="6985000" cy="546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국립중앙박물관</a:t>
            </a:r>
            <a:r>
              <a:rPr lang="en-US" sz="3066" b="0" i="0" u="none" strike="noStrike" spc="-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24100" y="10363200"/>
            <a:ext cx="6985000" cy="1600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친화적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인터페이스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모바일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최적화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반응형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 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문화유산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정보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효과적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전달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24100" y="9550400"/>
            <a:ext cx="6985000" cy="546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주요</a:t>
            </a:r>
            <a:r>
              <a:rPr lang="en-US" sz="3066" b="0" i="0" u="none" strike="noStrike" spc="-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개발</a:t>
            </a:r>
            <a:r>
              <a:rPr lang="en-US" sz="3066" b="0" i="0" u="none" strike="noStrike" spc="-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목표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76500" y="10363200"/>
            <a:ext cx="6985000" cy="1600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기획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요구사항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분석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: 11/08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개발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: 11/09 ~ 11/10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테스트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배포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: 11/11 ~ 11/12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9200" y="9550400"/>
            <a:ext cx="6985000" cy="546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프로젝트</a:t>
            </a:r>
            <a:r>
              <a:rPr lang="en-US" sz="3066" b="0" i="0" u="none" strike="noStrike" spc="-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진행</a:t>
            </a:r>
            <a:r>
              <a:rPr lang="en-US" sz="3066" b="0" i="0" u="none" strike="noStrike" spc="-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1">
                <a:solidFill>
                  <a:srgbClr val="242424"/>
                </a:solidFill>
                <a:ea typeface="MapoDPP"/>
              </a:rPr>
              <a:t>일정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73900" y="-3289300"/>
            <a:ext cx="10236200" cy="2260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18300" y="3098800"/>
            <a:ext cx="3568700" cy="431800"/>
          </a:xfrm>
          <a:prstGeom prst="rect">
            <a:avLst/>
          </a:prstGeom>
        </p:spPr>
        <p:txBody>
          <a:bodyPr lIns="0" tIns="27093" rIns="0" bIns="27093" rtlCol="0" anchor="ctr"/>
          <a:lstStyle/>
          <a:p>
            <a:pPr lvl="0" algn="ctr">
              <a:lnSpc>
                <a:spcPct val="99600"/>
              </a:lnSpc>
            </a:pPr>
            <a:r>
              <a:rPr lang="en" sz="2133" b="0" i="0" u="none" strike="noStrike">
                <a:solidFill>
                  <a:srgbClr val="FFFFFF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협업툴</a:t>
            </a:r>
            <a:r>
              <a:rPr lang="en-US" sz="7066" b="0" i="0" u="none" strike="noStrike" spc="-7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및</a:t>
            </a:r>
            <a:r>
              <a:rPr lang="en-US" sz="7066" b="0" i="0" u="none" strike="noStrike" spc="-7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회의</a:t>
            </a:r>
            <a:r>
              <a:rPr lang="en-US" sz="7066" b="0" i="0" u="none" strike="noStrike" spc="-71">
                <a:solidFill>
                  <a:srgbClr val="242424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242424"/>
                </a:solidFill>
                <a:ea typeface="MapoDPP"/>
              </a:rPr>
              <a:t>내용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4432300"/>
            <a:ext cx="8001000" cy="391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6464300"/>
            <a:ext cx="9855200" cy="4241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20600" y="6858000"/>
            <a:ext cx="9232900" cy="34671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프로젝트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진행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과정에서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GitHub, Discord,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그리고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KakaoTalk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주요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협업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도구로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활용했습니다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. 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특히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팀원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간의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시간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제약으로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오프라인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회의가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어려웠기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때문에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, Discord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를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중심으로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온라인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 err="1">
                <a:solidFill>
                  <a:srgbClr val="242424"/>
                </a:solidFill>
                <a:ea typeface="Pretendard Light"/>
                <a:hlinkClick r:id="rId8"/>
              </a:rPr>
              <a:t>비대면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  <a:hlinkClick r:id="rId8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  <a:hlinkClick r:id="rId8"/>
              </a:rPr>
              <a:t>회의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를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활발하게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진행했습니다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.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주간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회의를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통해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진행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상황을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공유하고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문제점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해결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방안을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논의했으며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지속적인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피드백을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통해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프로젝트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개선을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242424"/>
                </a:solidFill>
                <a:ea typeface="Pretendard Light"/>
              </a:rPr>
              <a:t>이루었습니다</a:t>
            </a:r>
            <a:r>
              <a:rPr lang="en-US" sz="2800" b="0" i="0" u="none" strike="noStrike" dirty="0">
                <a:solidFill>
                  <a:srgbClr val="242424"/>
                </a:solidFill>
                <a:latin typeface="Pretendard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0" y="5257800"/>
            <a:ext cx="10426700" cy="787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효율적인</a:t>
            </a:r>
            <a:r>
              <a:rPr lang="en-US" sz="4399" b="0" i="0" u="none" strike="noStrike" spc="-176">
                <a:solidFill>
                  <a:srgbClr val="FFFFFF"/>
                </a:solidFill>
                <a:latin typeface="MapoDPP"/>
              </a:rPr>
              <a:t> </a:t>
            </a: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팀</a:t>
            </a:r>
            <a:r>
              <a:rPr lang="en-US" sz="4399" b="0" i="0" u="none" strike="noStrike" spc="-176">
                <a:solidFill>
                  <a:srgbClr val="FFFFFF"/>
                </a:solidFill>
                <a:latin typeface="MapoDPP"/>
              </a:rPr>
              <a:t> </a:t>
            </a: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협업을</a:t>
            </a:r>
            <a:r>
              <a:rPr lang="en-US" sz="4399" b="0" i="0" u="none" strike="noStrike" spc="-176">
                <a:solidFill>
                  <a:srgbClr val="FFFFFF"/>
                </a:solidFill>
                <a:latin typeface="MapoDPP"/>
              </a:rPr>
              <a:t> </a:t>
            </a: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위한</a:t>
            </a:r>
            <a:r>
              <a:rPr lang="en-US" sz="4399" b="0" i="0" u="none" strike="noStrike" spc="-176">
                <a:solidFill>
                  <a:srgbClr val="FFFFFF"/>
                </a:solidFill>
                <a:latin typeface="MapoDPP"/>
              </a:rPr>
              <a:t> </a:t>
            </a: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도구</a:t>
            </a:r>
            <a:r>
              <a:rPr lang="en-US" sz="4399" b="0" i="0" u="none" strike="noStrike" spc="-176">
                <a:solidFill>
                  <a:srgbClr val="FFFFFF"/>
                </a:solidFill>
                <a:latin typeface="MapoDPP"/>
              </a:rPr>
              <a:t> </a:t>
            </a:r>
            <a:r>
              <a:rPr lang="ko-KR" sz="4399" b="0" i="0" u="none" strike="noStrike" spc="-176">
                <a:solidFill>
                  <a:srgbClr val="FFFFFF"/>
                </a:solidFill>
                <a:ea typeface="MapoDPP"/>
              </a:rPr>
              <a:t>활용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7912100"/>
            <a:ext cx="80645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73900" y="-3289300"/>
            <a:ext cx="10236200" cy="2260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18300" y="3098800"/>
            <a:ext cx="3568700" cy="431800"/>
          </a:xfrm>
          <a:prstGeom prst="rect">
            <a:avLst/>
          </a:prstGeom>
        </p:spPr>
        <p:txBody>
          <a:bodyPr lIns="0" tIns="27093" rIns="0" bIns="27093" rtlCol="0" anchor="ctr"/>
          <a:lstStyle/>
          <a:p>
            <a:pPr lvl="0" algn="ctr">
              <a:lnSpc>
                <a:spcPct val="99600"/>
              </a:lnSpc>
            </a:pPr>
            <a:r>
              <a:rPr lang="en" sz="2133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제작툴과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AI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프롬프트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819400" y="8699500"/>
            <a:ext cx="8686800" cy="87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62300" y="8775700"/>
            <a:ext cx="8013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웹사이트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제작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도구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432300"/>
            <a:ext cx="8686800" cy="3797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55900" y="9956800"/>
            <a:ext cx="8801100" cy="22098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HTML5, CSS3, JavaScript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기본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구조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Android Studio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컴포넌트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Claude.ai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를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활용한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UI/UX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반응형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웹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구현을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위한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Bootstrap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877800" y="8699500"/>
            <a:ext cx="86868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20700" y="8775700"/>
            <a:ext cx="8013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AI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프롬프트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활용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사례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521200"/>
            <a:ext cx="8686800" cy="379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27000" y="9880600"/>
            <a:ext cx="8813800" cy="28448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- "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박물관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메인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페이지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디자인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생성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"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- "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전시품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상세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페이지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레이아웃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제안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"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- "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경험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최적화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방안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 dirty="0">
                <a:solidFill>
                  <a:srgbClr val="242424"/>
                </a:solidFill>
                <a:ea typeface="Pretendard Light"/>
              </a:rPr>
              <a:t>제시</a:t>
            </a:r>
            <a:r>
              <a:rPr lang="en-US" sz="2933" b="0" i="0" u="none" strike="noStrike" dirty="0">
                <a:solidFill>
                  <a:srgbClr val="242424"/>
                </a:solidFill>
                <a:latin typeface="Pretendard Light"/>
              </a:rPr>
              <a:t>"</a:t>
            </a:r>
          </a:p>
          <a:p>
            <a:pPr algn="just">
              <a:lnSpc>
                <a:spcPct val="141100"/>
              </a:lnSpc>
            </a:pPr>
            <a:r>
              <a:rPr lang="en" sz="2933" b="0" i="0" u="none" strike="noStrike" dirty="0">
                <a:solidFill>
                  <a:srgbClr val="242424"/>
                </a:solidFill>
                <a:latin typeface="Pretendard Light"/>
              </a:rPr>
              <a:t>- </a:t>
            </a:r>
            <a:r>
              <a:rPr lang="en-US" altLang="ko-KR" sz="2933" dirty="0">
                <a:solidFill>
                  <a:srgbClr val="242424"/>
                </a:solidFill>
                <a:latin typeface="Pretendard Light"/>
                <a:hlinkClick r:id="rId10"/>
              </a:rPr>
              <a:t>"</a:t>
            </a:r>
            <a:r>
              <a:rPr lang="ko-KR" altLang="en-US" sz="2933" dirty="0">
                <a:solidFill>
                  <a:srgbClr val="242424"/>
                </a:solidFill>
                <a:ea typeface="Pretendard Light"/>
                <a:hlinkClick r:id="rId10"/>
              </a:rPr>
              <a:t>중학생도 쉽게 따라 할 수 있는 프롬프트 예시</a:t>
            </a:r>
            <a:r>
              <a:rPr lang="en-US" altLang="ko-KR" sz="2933" dirty="0">
                <a:solidFill>
                  <a:srgbClr val="242424"/>
                </a:solidFill>
                <a:latin typeface="Pretendard Light"/>
                <a:hlinkClick r:id="rId10"/>
              </a:rPr>
              <a:t>"</a:t>
            </a:r>
            <a:endParaRPr lang="en-US" altLang="ko-KR" sz="2933" dirty="0">
              <a:solidFill>
                <a:srgbClr val="242424"/>
              </a:solidFill>
              <a:latin typeface="Pretendard Light"/>
            </a:endParaRPr>
          </a:p>
          <a:p>
            <a:pPr lvl="0" algn="just">
              <a:lnSpc>
                <a:spcPct val="141100"/>
              </a:lnSpc>
            </a:pPr>
            <a:endParaRPr lang="en" sz="2933" b="0" i="0" u="none" strike="noStrike" dirty="0">
              <a:solidFill>
                <a:srgbClr val="242424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73900" y="-3289300"/>
            <a:ext cx="10236200" cy="2260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18300" y="3098800"/>
            <a:ext cx="3568700" cy="431800"/>
          </a:xfrm>
          <a:prstGeom prst="rect">
            <a:avLst/>
          </a:prstGeom>
        </p:spPr>
        <p:txBody>
          <a:bodyPr lIns="0" tIns="27093" rIns="0" bIns="27093" rtlCol="0" anchor="ctr"/>
          <a:lstStyle/>
          <a:p>
            <a:pPr lvl="0" algn="ctr">
              <a:lnSpc>
                <a:spcPct val="99600"/>
              </a:lnSpc>
            </a:pPr>
            <a:r>
              <a:rPr lang="en" sz="2133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단계별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제작과정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4813300"/>
            <a:ext cx="4787900" cy="73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900" y="5270500"/>
            <a:ext cx="9525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13000" y="6794500"/>
            <a:ext cx="34036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4499"/>
              </a:lnSpc>
            </a:pP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기획</a:t>
            </a:r>
            <a:r>
              <a:rPr lang="en-US" sz="3066" b="0" i="0" u="none" strike="noStrike" spc="-92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및</a:t>
            </a:r>
            <a:r>
              <a:rPr lang="en-US" sz="3066" b="0" i="0" u="none" strike="noStrike" spc="-92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3600" y="7785100"/>
            <a:ext cx="3962400" cy="2730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요구사항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정의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타겟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분석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사이트맵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구성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콘텐츠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전략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수립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벤치마킹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68900" y="4813300"/>
            <a:ext cx="4787900" cy="731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567400" y="6794500"/>
            <a:ext cx="34036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4499"/>
              </a:lnSpc>
            </a:pP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테스트</a:t>
            </a:r>
            <a:r>
              <a:rPr lang="en-US" sz="3066" b="0" i="0" u="none" strike="noStrike" spc="-92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및</a:t>
            </a:r>
            <a:r>
              <a:rPr lang="en-US" sz="3066" b="0" i="0" u="none" strike="noStrike" spc="-92">
                <a:solidFill>
                  <a:srgbClr val="242424"/>
                </a:solidFill>
                <a:latin typeface="MapoDPP"/>
              </a:rPr>
              <a:t> </a:t>
            </a:r>
            <a:r>
              <a:rPr lang="ko-KR" sz="3066" b="0" i="0" u="none" strike="noStrike" spc="-92">
                <a:solidFill>
                  <a:srgbClr val="242424"/>
                </a:solidFill>
                <a:ea typeface="MapoDPP"/>
              </a:rPr>
              <a:t>배포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88000" y="7785100"/>
            <a:ext cx="3962400" cy="3314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테스트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사용성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테스트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오류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GitHub Pages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설정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최종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배포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모니터링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시작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4100" y="4826000"/>
            <a:ext cx="4787900" cy="7315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182600" y="6807200"/>
            <a:ext cx="34036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4499"/>
              </a:lnSpc>
            </a:pPr>
            <a:r>
              <a:rPr lang="en" sz="3066" b="0" i="0" u="none" strike="noStrike" spc="-92">
                <a:solidFill>
                  <a:srgbClr val="242424"/>
                </a:solidFill>
                <a:ea typeface="MapoDPP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3200" y="8013700"/>
            <a:ext cx="3962400" cy="2730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프론트엔드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반응형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레이아웃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적용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인터랙션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개발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접근성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고려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성능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최적화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0" y="4826000"/>
            <a:ext cx="4787900" cy="7315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97800" y="6807200"/>
            <a:ext cx="34036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24499"/>
              </a:lnSpc>
            </a:pPr>
            <a:r>
              <a:rPr lang="en" sz="3066" b="0" i="0" u="none" strike="noStrike" spc="-92">
                <a:solidFill>
                  <a:srgbClr val="242424"/>
                </a:solidFill>
                <a:ea typeface="MapoDPP"/>
              </a:rPr>
              <a:t>디자인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8400" y="7810500"/>
            <a:ext cx="3962400" cy="3314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와이어프레임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제작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UI/UX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프로토타입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제작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테스트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최종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확정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9700" y="5270500"/>
            <a:ext cx="9525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86600" y="5270500"/>
            <a:ext cx="9525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01800" y="52705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73900" y="-3289300"/>
            <a:ext cx="10236200" cy="2260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18300" y="3098800"/>
            <a:ext cx="3568700" cy="431800"/>
          </a:xfrm>
          <a:prstGeom prst="rect">
            <a:avLst/>
          </a:prstGeom>
        </p:spPr>
        <p:txBody>
          <a:bodyPr lIns="0" tIns="27093" rIns="0" bIns="27093" rtlCol="0" anchor="ctr"/>
          <a:lstStyle/>
          <a:p>
            <a:pPr lvl="0" algn="ctr">
              <a:lnSpc>
                <a:spcPct val="99600"/>
              </a:lnSpc>
            </a:pPr>
            <a:r>
              <a:rPr lang="en" sz="2133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GitHub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호스팅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실무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가이드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819400" y="8699500"/>
            <a:ext cx="8686800" cy="87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62300" y="8775700"/>
            <a:ext cx="8013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저장소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설정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및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준비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432300"/>
            <a:ext cx="8686800" cy="3797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55900" y="9956800"/>
            <a:ext cx="8801100" cy="24257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GitHub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계정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생성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새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저장소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(Repository)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만들기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프로젝트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파일을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저장소에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업로드하기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GitHub Pages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활성화를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위한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설정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브랜치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관리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버전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관리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시스템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활용하기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877800" y="8699500"/>
            <a:ext cx="86868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20700" y="8775700"/>
            <a:ext cx="80137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배포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및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관리</a:t>
            </a:r>
            <a:r>
              <a:rPr lang="en-US" sz="4000" b="0" i="0" u="none" strike="noStrike" spc="-16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 spc="-160">
                <a:solidFill>
                  <a:srgbClr val="242424"/>
                </a:solidFill>
                <a:ea typeface="MapoDPP"/>
              </a:rPr>
              <a:t>방법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3949700"/>
            <a:ext cx="8686800" cy="4546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27000" y="9956800"/>
            <a:ext cx="8801100" cy="24257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GitHub Pages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설정에서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배포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브랜치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선택하기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커스텀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도메인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연결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방법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(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선택사항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정기적인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업데이트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변경사항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관리</a:t>
            </a:r>
          </a:p>
          <a:p>
            <a:pPr lvl="0" algn="just">
              <a:lnSpc>
                <a:spcPct val="141100"/>
              </a:lnSpc>
            </a:pP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협업자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초대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권한</a:t>
            </a:r>
            <a:r>
              <a:rPr lang="en-US" sz="2933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933" b="0" i="0" u="none" strike="noStrike">
                <a:solidFill>
                  <a:srgbClr val="242424"/>
                </a:solidFill>
                <a:ea typeface="Pretendard Light"/>
              </a:rPr>
              <a:t>설정하기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112000" y="-3556000"/>
            <a:ext cx="10172700" cy="2263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088100" y="2882900"/>
            <a:ext cx="3581400" cy="482600"/>
          </a:xfrm>
          <a:prstGeom prst="rect">
            <a:avLst/>
          </a:prstGeom>
        </p:spPr>
        <p:txBody>
          <a:bodyPr lIns="0" tIns="30479" rIns="0" bIns="30479" rtlCol="0" anchor="ctr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4998700" y="7442200"/>
            <a:ext cx="774700" cy="115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0396200" y="89281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20942300" y="8864600"/>
            <a:ext cx="3302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21107400" y="8318500"/>
            <a:ext cx="1270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43200" y="5778500"/>
            <a:ext cx="12230100" cy="3492500"/>
          </a:xfrm>
          <a:prstGeom prst="rect">
            <a:avLst/>
          </a:prstGeom>
        </p:spPr>
        <p:txBody>
          <a:bodyPr lIns="0" tIns="67733" rIns="0" bIns="0" rtlCol="0" anchor="t"/>
          <a:lstStyle/>
          <a:p>
            <a:pPr lvl="0" algn="ctr">
              <a:lnSpc>
                <a:spcPct val="99600"/>
              </a:lnSpc>
            </a:pPr>
            <a:endParaRPr/>
          </a:p>
          <a:p>
            <a:pPr lvl="0" algn="ctr">
              <a:lnSpc>
                <a:spcPct val="99600"/>
              </a:lnSpc>
            </a:pP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-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웹앱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개발과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AI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활용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능력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향상</a:t>
            </a:r>
          </a:p>
          <a:p>
            <a:pPr lvl="0" algn="ctr">
              <a:lnSpc>
                <a:spcPct val="99600"/>
              </a:lnSpc>
            </a:pP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- GitHub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를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통한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협업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및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배포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경험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습득</a:t>
            </a:r>
          </a:p>
          <a:p>
            <a:pPr lvl="0" algn="ctr">
              <a:lnSpc>
                <a:spcPct val="99600"/>
              </a:lnSpc>
            </a:pP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-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향후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더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많은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문화유산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콘텐츠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추가</a:t>
            </a:r>
            <a:r>
              <a:rPr lang="en-US" sz="5333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33" b="0" i="0" u="none" strike="noStrike">
                <a:solidFill>
                  <a:srgbClr val="242424"/>
                </a:solidFill>
                <a:ea typeface="MapoDPP"/>
              </a:rPr>
              <a:t>예정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1727200"/>
            <a:ext cx="2514600" cy="251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8100" y="2336800"/>
            <a:ext cx="12954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876800" y="2082800"/>
            <a:ext cx="14605000" cy="1257300"/>
          </a:xfrm>
          <a:prstGeom prst="rect">
            <a:avLst/>
          </a:prstGeom>
        </p:spPr>
        <p:txBody>
          <a:bodyPr lIns="0" tIns="89745" rIns="0" bIns="89745" rtlCol="0" anchor="ctr"/>
          <a:lstStyle/>
          <a:p>
            <a:pPr lvl="0" algn="l">
              <a:lnSpc>
                <a:spcPct val="99600"/>
              </a:lnSpc>
            </a:pP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결론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및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향후</a:t>
            </a:r>
            <a:r>
              <a:rPr lang="en-US" sz="7066" b="0" i="0" u="none" strike="noStrike" spc="-71">
                <a:solidFill>
                  <a:srgbClr val="FFFFFF"/>
                </a:solidFill>
                <a:latin typeface="MapoDPP"/>
              </a:rPr>
              <a:t> </a:t>
            </a:r>
            <a:r>
              <a:rPr lang="ko-KR" sz="7066" b="0" i="0" u="none" strike="noStrike" spc="-71">
                <a:solidFill>
                  <a:srgbClr val="FFFFFF"/>
                </a:solidFill>
                <a:ea typeface="MapoDPP"/>
              </a:rPr>
              <a:t>계획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87700" y="5918200"/>
            <a:ext cx="46228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36600"/>
            <a:ext cx="22606000" cy="369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112000" y="-3556000"/>
            <a:ext cx="10172700" cy="2263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65300"/>
            <a:ext cx="2908300" cy="290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590800"/>
            <a:ext cx="12954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0" y="4241800"/>
            <a:ext cx="3810000" cy="808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7487900" y="9893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00" y="8585200"/>
            <a:ext cx="11176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30800" y="8851900"/>
            <a:ext cx="3810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088100" y="2882900"/>
            <a:ext cx="3581400" cy="482600"/>
          </a:xfrm>
          <a:prstGeom prst="rect">
            <a:avLst/>
          </a:prstGeom>
        </p:spPr>
        <p:txBody>
          <a:bodyPr lIns="0" tIns="30479" rIns="0" bIns="30479" rtlCol="0" anchor="ctr"/>
          <a:lstStyle/>
          <a:p>
            <a:pPr lvl="0" algn="ctr">
              <a:lnSpc>
                <a:spcPct val="99600"/>
              </a:lnSpc>
            </a:pPr>
            <a:r>
              <a:rPr lang="en" sz="2399" b="0" i="0" u="none" strike="noStrike">
                <a:solidFill>
                  <a:srgbClr val="242424"/>
                </a:solidFill>
                <a:latin typeface="Cinzel Bold"/>
              </a:rPr>
              <a:t>caps lock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95600" y="6540500"/>
            <a:ext cx="16141700" cy="2044700"/>
          </a:xfrm>
          <a:prstGeom prst="rect">
            <a:avLst/>
          </a:prstGeom>
        </p:spPr>
        <p:txBody>
          <a:bodyPr lIns="0" tIns="0" rIns="0" bIns="118533" rtlCol="0" anchor="b"/>
          <a:lstStyle/>
          <a:p>
            <a:pPr lvl="0" algn="l">
              <a:lnSpc>
                <a:spcPct val="99600"/>
              </a:lnSpc>
            </a:pPr>
            <a:r>
              <a:rPr lang="en" sz="10286" b="0" i="0" u="none" strike="noStrike" spc="-103">
                <a:solidFill>
                  <a:srgbClr val="242424"/>
                </a:solidFill>
                <a:latin typeface="MapoDPP"/>
              </a:rPr>
              <a:t>THANK YOU . .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462</Words>
  <Application>Microsoft Office PowerPoint</Application>
  <PresentationFormat>사용자 지정</PresentationFormat>
  <Paragraphs>100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Cinzel Bold</vt:lpstr>
      <vt:lpstr>Arial</vt:lpstr>
      <vt:lpstr>Pretendard Light</vt:lpstr>
      <vt:lpstr>Pretendard SemiBold</vt:lpstr>
      <vt:lpstr>MapoDPP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선우 임</cp:lastModifiedBy>
  <cp:revision>3</cp:revision>
  <dcterms:created xsi:type="dcterms:W3CDTF">2006-08-16T00:00:00Z</dcterms:created>
  <dcterms:modified xsi:type="dcterms:W3CDTF">2025-11-12T04:34:33Z</dcterms:modified>
</cp:coreProperties>
</file>